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94" autoAdjust="0"/>
    <p:restoredTop sz="73218" autoAdjust="0"/>
  </p:normalViewPr>
  <p:slideViewPr>
    <p:cSldViewPr>
      <p:cViewPr varScale="1">
        <p:scale>
          <a:sx n="41" d="100"/>
          <a:sy n="41" d="100"/>
        </p:scale>
        <p:origin x="147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oephilipiyawa/Documents/Cont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'Top 5'!$B$1</c:f>
              <c:strCache>
                <c:ptCount val="1"/>
                <c:pt idx="0">
                  <c:v>Total Score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D0-014C-9A2C-591EA02086B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020426848"/>
        <c:axId val="1168003296"/>
      </c:barChart>
      <c:catAx>
        <c:axId val="102042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003296"/>
        <c:crosses val="autoZero"/>
        <c:auto val="1"/>
        <c:lblAlgn val="ctr"/>
        <c:lblOffset val="100"/>
        <c:noMultiLvlLbl val="0"/>
      </c:catAx>
      <c:valAx>
        <c:axId val="116800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2042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871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094375" y="4249653"/>
            <a:ext cx="5917225" cy="142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58A228C-B82E-17F9-C926-19871D622588}"/>
              </a:ext>
            </a:extLst>
          </p:cNvPr>
          <p:cNvSpPr txBox="1"/>
          <p:nvPr/>
        </p:nvSpPr>
        <p:spPr>
          <a:xfrm>
            <a:off x="11036557" y="1153782"/>
            <a:ext cx="6828402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INSIGHTS</a:t>
            </a:r>
          </a:p>
          <a:p>
            <a:pPr algn="ctr"/>
            <a:r>
              <a:rPr lang="en-US" sz="3200" dirty="0"/>
              <a:t>The top performing category is </a:t>
            </a:r>
            <a:r>
              <a:rPr lang="en-US" sz="3200" b="1" dirty="0"/>
              <a:t>Animals</a:t>
            </a:r>
            <a:r>
              <a:rPr lang="en-US" sz="3200" dirty="0"/>
              <a:t>  meaning that our audience enjoys the warmth and companionship associated with such videos. </a:t>
            </a:r>
            <a:r>
              <a:rPr lang="en-US" sz="3200" b="1" dirty="0"/>
              <a:t>Healthy eating and food videos </a:t>
            </a:r>
            <a:r>
              <a:rPr lang="en-US" sz="3200" dirty="0"/>
              <a:t>is also amongst performers insinuating that are audience is after a healthy lifestyle. </a:t>
            </a:r>
          </a:p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RECOMMENDATIONS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Consider featuring animals in future content strategies. Or create a campaign dedicated to that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 Also, collaborate with influencers whose niche is healthy lifestyle, to promote tips on creating a healthy balanced diet.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89908" y="3285300"/>
            <a:ext cx="8705126" cy="4631095"/>
            <a:chOff x="-42244" y="0"/>
            <a:chExt cx="11606835" cy="481140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2244" y="1741713"/>
              <a:ext cx="11564591" cy="3069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</a:rPr>
                <a:t>Problem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</a:rPr>
                <a:t>Process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</a:rPr>
                <a:t>Insights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AD3521-2165-A652-82E5-31F3CB543201}"/>
              </a:ext>
            </a:extLst>
          </p:cNvPr>
          <p:cNvSpPr txBox="1"/>
          <p:nvPr/>
        </p:nvSpPr>
        <p:spPr>
          <a:xfrm>
            <a:off x="8782194" y="2412206"/>
            <a:ext cx="67627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Buzz is a large-scale online platform with over 500 million active users. They give priority to their content/posts rather than individual users who remain anonymous.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Over the past 5 years Social Buzz has grown quicker than they initially expected and need our help to oversee the scaling process.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E0EAAC-0BEE-651E-D093-BED5A1D0F5CB}"/>
              </a:ext>
            </a:extLst>
          </p:cNvPr>
          <p:cNvSpPr txBox="1"/>
          <p:nvPr/>
        </p:nvSpPr>
        <p:spPr>
          <a:xfrm>
            <a:off x="5780396" y="597564"/>
            <a:ext cx="4031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influx of complex data almost everyday </a:t>
            </a:r>
          </a:p>
          <a:p>
            <a:endParaRPr lang="en-US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DDB4E4-4ABD-6DBB-52CD-972842D43CBF}"/>
              </a:ext>
            </a:extLst>
          </p:cNvPr>
          <p:cNvCxnSpPr>
            <a:cxnSpLocks/>
          </p:cNvCxnSpPr>
          <p:nvPr/>
        </p:nvCxnSpPr>
        <p:spPr>
          <a:xfrm flipV="1">
            <a:off x="5486400" y="1840860"/>
            <a:ext cx="1676400" cy="661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F43AEE-BEDB-FE2B-CD39-FEC4067F7724}"/>
              </a:ext>
            </a:extLst>
          </p:cNvPr>
          <p:cNvSpPr txBox="1"/>
          <p:nvPr/>
        </p:nvSpPr>
        <p:spPr>
          <a:xfrm>
            <a:off x="2590574" y="5600700"/>
            <a:ext cx="6165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do we take advantage of this situation ?</a:t>
            </a:r>
          </a:p>
          <a:p>
            <a:endParaRPr lang="en-US" sz="3200" dirty="0"/>
          </a:p>
          <a:p>
            <a:pPr algn="ctr"/>
            <a:r>
              <a:rPr lang="en-US" sz="3200" b="1" dirty="0"/>
              <a:t>An analysis to identify Top 5 performing content categories.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56553" y="101684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57CBE7-5947-EDA3-3CBA-149DD0317510}"/>
              </a:ext>
            </a:extLst>
          </p:cNvPr>
          <p:cNvSpPr txBox="1"/>
          <p:nvPr/>
        </p:nvSpPr>
        <p:spPr>
          <a:xfrm>
            <a:off x="13910934" y="1592420"/>
            <a:ext cx="4148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Andrew Fleming</a:t>
            </a:r>
          </a:p>
          <a:p>
            <a:pPr algn="ctr"/>
            <a:r>
              <a:rPr lang="en-US" sz="3200" b="1" dirty="0"/>
              <a:t>Chief Technical </a:t>
            </a:r>
            <a:r>
              <a:rPr lang="en-US" sz="3200" b="1" dirty="0" err="1"/>
              <a:t>Archictect</a:t>
            </a:r>
            <a:endParaRPr lang="en-US" sz="3200" b="1" dirty="0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57611" y="6958133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57C0E75-50B0-FCE7-8633-50E4DCA12511}"/>
              </a:ext>
            </a:extLst>
          </p:cNvPr>
          <p:cNvSpPr txBox="1"/>
          <p:nvPr/>
        </p:nvSpPr>
        <p:spPr>
          <a:xfrm>
            <a:off x="14477999" y="4610100"/>
            <a:ext cx="3303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Marcus </a:t>
            </a:r>
            <a:r>
              <a:rPr lang="en-US" sz="3200" dirty="0" err="1"/>
              <a:t>Rompton</a:t>
            </a:r>
            <a:endParaRPr lang="en-US" sz="3200" dirty="0"/>
          </a:p>
          <a:p>
            <a:pPr algn="ctr"/>
            <a:r>
              <a:rPr lang="en-US" sz="3200" b="1" dirty="0"/>
              <a:t>Senior Principle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94621C-0004-8DDD-ADC3-710C393AC820}"/>
              </a:ext>
            </a:extLst>
          </p:cNvPr>
          <p:cNvSpPr txBox="1"/>
          <p:nvPr/>
        </p:nvSpPr>
        <p:spPr>
          <a:xfrm>
            <a:off x="14477999" y="7421293"/>
            <a:ext cx="3303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Zoe Philip </a:t>
            </a:r>
            <a:r>
              <a:rPr lang="en-US" sz="3200" dirty="0" err="1"/>
              <a:t>Iyawa</a:t>
            </a:r>
            <a:endParaRPr lang="en-US" sz="3200" dirty="0"/>
          </a:p>
          <a:p>
            <a:pPr algn="ctr"/>
            <a:r>
              <a:rPr lang="en-US" sz="3200" b="1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8275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E9E139-44E2-1EDE-3EF1-A8F336B9F79A}"/>
              </a:ext>
            </a:extLst>
          </p:cNvPr>
          <p:cNvSpPr txBox="1"/>
          <p:nvPr/>
        </p:nvSpPr>
        <p:spPr>
          <a:xfrm>
            <a:off x="4534646" y="1027891"/>
            <a:ext cx="4789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Frame </a:t>
            </a:r>
            <a:r>
              <a:rPr lang="en-US" sz="3200" dirty="0"/>
              <a:t>the problem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9EC1FF-6609-00E5-6F11-7726CCDB80A5}"/>
              </a:ext>
            </a:extLst>
          </p:cNvPr>
          <p:cNvSpPr txBox="1"/>
          <p:nvPr/>
        </p:nvSpPr>
        <p:spPr>
          <a:xfrm>
            <a:off x="5820710" y="2865707"/>
            <a:ext cx="4287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Extract and Clean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EEFB5D-2F8C-00B7-9A66-4A41E5DDEAD5}"/>
              </a:ext>
            </a:extLst>
          </p:cNvPr>
          <p:cNvSpPr txBox="1"/>
          <p:nvPr/>
        </p:nvSpPr>
        <p:spPr>
          <a:xfrm>
            <a:off x="7891585" y="4605252"/>
            <a:ext cx="4300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analysis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5B17C3-2FA8-F8AD-6976-4854BA2EE566}"/>
              </a:ext>
            </a:extLst>
          </p:cNvPr>
          <p:cNvSpPr txBox="1"/>
          <p:nvPr/>
        </p:nvSpPr>
        <p:spPr>
          <a:xfrm>
            <a:off x="9531436" y="6204766"/>
            <a:ext cx="3270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the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4F299A-0D8D-82A5-D5B9-570BAC2700FC}"/>
              </a:ext>
            </a:extLst>
          </p:cNvPr>
          <p:cNvSpPr txBox="1"/>
          <p:nvPr/>
        </p:nvSpPr>
        <p:spPr>
          <a:xfrm>
            <a:off x="11582399" y="7882750"/>
            <a:ext cx="3664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Explain the Findings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CB5EC0-B1C8-C53D-8043-BAD54C9A9107}"/>
              </a:ext>
            </a:extLst>
          </p:cNvPr>
          <p:cNvSpPr txBox="1"/>
          <p:nvPr/>
        </p:nvSpPr>
        <p:spPr>
          <a:xfrm>
            <a:off x="1601563" y="5379676"/>
            <a:ext cx="386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B5096-698D-1D91-889C-BE5256848C0F}"/>
              </a:ext>
            </a:extLst>
          </p:cNvPr>
          <p:cNvSpPr txBox="1"/>
          <p:nvPr/>
        </p:nvSpPr>
        <p:spPr>
          <a:xfrm>
            <a:off x="6527925" y="5289922"/>
            <a:ext cx="42490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Top Performing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727CA-A709-531E-563A-FC5AD5C36A44}"/>
              </a:ext>
            </a:extLst>
          </p:cNvPr>
          <p:cNvSpPr txBox="1"/>
          <p:nvPr/>
        </p:nvSpPr>
        <p:spPr>
          <a:xfrm>
            <a:off x="12764298" y="5333415"/>
            <a:ext cx="2972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Total Reaction (Per category)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FEB85-F93A-F38F-30B0-FBE3D2A9430F}"/>
              </a:ext>
            </a:extLst>
          </p:cNvPr>
          <p:cNvSpPr txBox="1"/>
          <p:nvPr/>
        </p:nvSpPr>
        <p:spPr>
          <a:xfrm>
            <a:off x="2514572" y="3933548"/>
            <a:ext cx="2042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576612-D26E-70FB-F16A-D332510D31CA}"/>
              </a:ext>
            </a:extLst>
          </p:cNvPr>
          <p:cNvSpPr txBox="1"/>
          <p:nvPr/>
        </p:nvSpPr>
        <p:spPr>
          <a:xfrm>
            <a:off x="7112247" y="3933548"/>
            <a:ext cx="3080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TOP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F6066-A22C-F1F1-ECC0-85A703E01AC6}"/>
              </a:ext>
            </a:extLst>
          </p:cNvPr>
          <p:cNvSpPr txBox="1"/>
          <p:nvPr/>
        </p:nvSpPr>
        <p:spPr>
          <a:xfrm>
            <a:off x="11760076" y="3933907"/>
            <a:ext cx="4980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OVER 1.5K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D2F2F36-01B3-11DC-79F6-CC600B269B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7450714"/>
              </p:ext>
            </p:extLst>
          </p:nvPr>
        </p:nvGraphicFramePr>
        <p:xfrm>
          <a:off x="4114800" y="2933700"/>
          <a:ext cx="12883500" cy="5840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45E7B313-E1C4-1F7E-9EE3-34C0E724C655}"/>
              </a:ext>
            </a:extLst>
          </p:cNvPr>
          <p:cNvSpPr txBox="1"/>
          <p:nvPr/>
        </p:nvSpPr>
        <p:spPr>
          <a:xfrm>
            <a:off x="7177254" y="1691680"/>
            <a:ext cx="675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Top 5 performing categories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A51E2F4-8915-0C9E-8803-0D6318D9C24D}"/>
              </a:ext>
            </a:extLst>
          </p:cNvPr>
          <p:cNvSpPr txBox="1"/>
          <p:nvPr/>
        </p:nvSpPr>
        <p:spPr>
          <a:xfrm>
            <a:off x="7391400" y="1383832"/>
            <a:ext cx="5389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Total Reactions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3D1ECC2-FA02-2691-2F06-F9AC81E38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8711"/>
              </p:ext>
            </p:extLst>
          </p:nvPr>
        </p:nvGraphicFramePr>
        <p:xfrm>
          <a:off x="4267200" y="2869932"/>
          <a:ext cx="12248046" cy="5454638"/>
        </p:xfrm>
        <a:graphic>
          <a:graphicData uri="http://schemas.openxmlformats.org/drawingml/2006/table">
            <a:tbl>
              <a:tblPr/>
              <a:tblGrid>
                <a:gridCol w="4082682">
                  <a:extLst>
                    <a:ext uri="{9D8B030D-6E8A-4147-A177-3AD203B41FA5}">
                      <a16:colId xmlns:a16="http://schemas.microsoft.com/office/drawing/2014/main" val="2055188189"/>
                    </a:ext>
                  </a:extLst>
                </a:gridCol>
                <a:gridCol w="4082682">
                  <a:extLst>
                    <a:ext uri="{9D8B030D-6E8A-4147-A177-3AD203B41FA5}">
                      <a16:colId xmlns:a16="http://schemas.microsoft.com/office/drawing/2014/main" val="3097747524"/>
                    </a:ext>
                  </a:extLst>
                </a:gridCol>
                <a:gridCol w="4082682">
                  <a:extLst>
                    <a:ext uri="{9D8B030D-6E8A-4147-A177-3AD203B41FA5}">
                      <a16:colId xmlns:a16="http://schemas.microsoft.com/office/drawing/2014/main" val="357915388"/>
                    </a:ext>
                  </a:extLst>
                </a:gridCol>
              </a:tblGrid>
              <a:tr h="779234"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UNIQUE Categories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Total Score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Total Reaction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623686"/>
                  </a:ext>
                </a:extLst>
              </a:tr>
              <a:tr h="77923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74965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1897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6965084"/>
                  </a:ext>
                </a:extLst>
              </a:tr>
              <a:tr h="77923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71168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1796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990345"/>
                  </a:ext>
                </a:extLst>
              </a:tr>
              <a:tr h="77923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69339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effectLst/>
                          <a:latin typeface="Calibri" panose="020F0502020204030204" pitchFamily="34" charset="0"/>
                        </a:rPr>
                        <a:t>1717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107033"/>
                  </a:ext>
                </a:extLst>
              </a:tr>
              <a:tr h="77923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68738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1698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079790"/>
                  </a:ext>
                </a:extLst>
              </a:tr>
              <a:tr h="77923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66676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1699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252142"/>
                  </a:ext>
                </a:extLst>
              </a:tr>
              <a:tr h="779234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effectLst/>
                          <a:latin typeface="Calibri" panose="020F0502020204030204" pitchFamily="34" charset="0"/>
                        </a:rPr>
                        <a:t>Culture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>
                          <a:effectLst/>
                          <a:latin typeface="Calibri" panose="020F0502020204030204" pitchFamily="34" charset="0"/>
                        </a:rPr>
                        <a:t>66579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effectLst/>
                          <a:latin typeface="Calibri" panose="020F0502020204030204" pitchFamily="34" charset="0"/>
                        </a:rPr>
                        <a:t>1676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00493"/>
                  </a:ext>
                </a:extLst>
              </a:tr>
            </a:tbl>
          </a:graphicData>
        </a:graphic>
      </p:graphicFrame>
      <p:sp>
        <p:nvSpPr>
          <p:cNvPr id="46" name="Up Arrow 45">
            <a:extLst>
              <a:ext uri="{FF2B5EF4-FFF2-40B4-BE49-F238E27FC236}">
                <a16:creationId xmlns:a16="http://schemas.microsoft.com/office/drawing/2014/main" id="{0D08716E-9E17-8391-627D-8BE4FB0AF94B}"/>
              </a:ext>
            </a:extLst>
          </p:cNvPr>
          <p:cNvSpPr/>
          <p:nvPr/>
        </p:nvSpPr>
        <p:spPr>
          <a:xfrm rot="2138938">
            <a:off x="11814884" y="4248931"/>
            <a:ext cx="871655" cy="2133133"/>
          </a:xfrm>
          <a:prstGeom prst="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216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292</Words>
  <Application>Microsoft Macintosh PowerPoint</Application>
  <PresentationFormat>Custom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 Regular Bold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zoe philip iyawa</cp:lastModifiedBy>
  <cp:revision>12</cp:revision>
  <dcterms:created xsi:type="dcterms:W3CDTF">2006-08-16T00:00:00Z</dcterms:created>
  <dcterms:modified xsi:type="dcterms:W3CDTF">2023-12-22T13:43:08Z</dcterms:modified>
  <dc:identifier>DAEhDyfaYKE</dc:identifier>
</cp:coreProperties>
</file>